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711"/>
    <a:srgbClr val="F47321"/>
    <a:srgbClr val="0022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96D933-295F-48CD-8B94-9899E8B13FD9}" type="datetimeFigureOut">
              <a:rPr lang="en-US" smtClean="0"/>
              <a:pPr/>
              <a:t>3/7/2017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FFF492-0C68-41EA-AEA7-DACB65F6DB9E}" type="slidenum">
              <a:rPr lang="en-US" smtClean="0"/>
              <a:pPr/>
              <a:t>‹#›</a:t>
            </a:fld>
            <a:endParaRPr lang="en-US"/>
          </a:p>
        </p:txBody>
      </p:sp>
    </p:spTree>
    <p:extLst>
      <p:ext uri="{BB962C8B-B14F-4D97-AF65-F5344CB8AC3E}">
        <p14:creationId xmlns:p14="http://schemas.microsoft.com/office/powerpoint/2010/main" val="3307300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2FFF492-0C68-41EA-AEA7-DACB65F6DB9E}" type="slidenum">
              <a:rPr lang="en-US" smtClean="0"/>
              <a:pPr/>
              <a:t>1</a:t>
            </a:fld>
            <a:endParaRPr lang="en-US"/>
          </a:p>
        </p:txBody>
      </p:sp>
    </p:spTree>
    <p:extLst>
      <p:ext uri="{BB962C8B-B14F-4D97-AF65-F5344CB8AC3E}">
        <p14:creationId xmlns:p14="http://schemas.microsoft.com/office/powerpoint/2010/main" val="2545015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C1C1DD-4D27-420D-8A7B-CF7AE470832A}" type="datetime1">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BB9262-6E51-411B-A299-6CBD63C9E4C8}" type="datetime1">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EF8B88-B7F2-41F0-9AAB-DFD882EE0080}" type="datetime1">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607736-1BBA-43AF-9D1D-1E7F4D30D369}" type="datetime1">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82F7B-C3DF-4E9D-BBA9-54839E9DD55A}" type="datetime1">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AD0AD8-E496-4A06-8CF8-FB7E5A4BBD34}" type="datetime1">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01AD7F-ACD3-4A42-ABFA-C2D120468328}" type="datetime1">
              <a:rPr lang="en-US" smtClean="0"/>
              <a:pPr/>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2B2CCE-7929-4878-993C-93C5280E9CE8}" type="datetime1">
              <a:rPr lang="en-US" smtClean="0"/>
              <a:pPr/>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D32AB-812F-48EF-9180-825848171B2F}" type="datetime1">
              <a:rPr lang="en-US" smtClean="0"/>
              <a:pPr/>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3AC15B-7A98-4E13-BF81-30FEA7C433EF}" type="datetime1">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F21130-E7CF-40A1-A64D-0FA43F2AEC8E}" type="datetime1">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3E733-53AB-46CB-9BA3-CDA995B3C978}" type="datetime1">
              <a:rPr lang="en-US" smtClean="0"/>
              <a:pPr/>
              <a:t>3/7/2017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a:stretch>
            <a:fillRect/>
          </a:stretch>
        </p:blipFill>
        <p:spPr>
          <a:xfrm>
            <a:off x="2190466" y="146203"/>
            <a:ext cx="3378230" cy="1078102"/>
          </a:xfrm>
          <a:prstGeom prst="rect">
            <a:avLst/>
          </a:prstGeom>
        </p:spPr>
      </p:pic>
      <p:sp>
        <p:nvSpPr>
          <p:cNvPr id="4" name="Marcador de número de diapositiva 3"/>
          <p:cNvSpPr>
            <a:spLocks noGrp="1"/>
          </p:cNvSpPr>
          <p:nvPr>
            <p:ph type="sldNum" sz="quarter" idx="12"/>
          </p:nvPr>
        </p:nvSpPr>
        <p:spPr/>
        <p:txBody>
          <a:bodyPr/>
          <a:lstStyle/>
          <a:p>
            <a:fld id="{B6F15528-21DE-4FAA-801E-634DDDAF4B2B}" type="slidenum">
              <a:rPr lang="en-US" smtClean="0"/>
              <a:pPr/>
              <a:t>1</a:t>
            </a:fld>
            <a:endParaRPr lang="en-US"/>
          </a:p>
        </p:txBody>
      </p:sp>
      <p:sp>
        <p:nvSpPr>
          <p:cNvPr id="7" name="Rectangle 8"/>
          <p:cNvSpPr/>
          <p:nvPr/>
        </p:nvSpPr>
        <p:spPr>
          <a:xfrm>
            <a:off x="2992437" y="2321481"/>
            <a:ext cx="2854325" cy="1908875"/>
          </a:xfrm>
          <a:prstGeom prst="rect">
            <a:avLst/>
          </a:prstGeom>
        </p:spPr>
        <p:style>
          <a:lnRef idx="0">
            <a:schemeClr val="accent1"/>
          </a:lnRef>
          <a:fillRef idx="3">
            <a:schemeClr val="accent1"/>
          </a:fillRef>
          <a:effectRef idx="3">
            <a:schemeClr val="accent1"/>
          </a:effectRef>
          <a:fontRef idx="minor">
            <a:schemeClr val="lt1"/>
          </a:fontRef>
        </p:style>
        <p:txBody>
          <a:bodyPr rtlCol="0" anchor="t"/>
          <a:lstStyle/>
          <a:p>
            <a:r>
              <a:rPr lang="en-US" sz="1400" b="1" dirty="0">
                <a:solidFill>
                  <a:srgbClr val="FF0000"/>
                </a:solidFill>
              </a:rPr>
              <a:t>Research questions:</a:t>
            </a:r>
          </a:p>
          <a:p>
            <a:r>
              <a:rPr lang="en-US" sz="1050" dirty="0"/>
              <a:t>What contributions does the use of a learning diary make in the English class?</a:t>
            </a:r>
            <a:endParaRPr lang="es-MX" sz="1050" dirty="0"/>
          </a:p>
          <a:p>
            <a:endParaRPr lang="en-US" sz="1050" dirty="0"/>
          </a:p>
          <a:p>
            <a:r>
              <a:rPr lang="en-US" sz="1050" dirty="0"/>
              <a:t>Which benefits or emotions were found among the intermediate students through the diaries in intermediate English courses?</a:t>
            </a:r>
            <a:endParaRPr lang="es-MX" sz="1050" dirty="0"/>
          </a:p>
          <a:p>
            <a:endParaRPr lang="en-US" sz="1050" dirty="0"/>
          </a:p>
          <a:p>
            <a:r>
              <a:rPr lang="en-US" sz="1050" dirty="0"/>
              <a:t>Which social skills did the intermediate students achieve through the diaries in intermediate English courses?</a:t>
            </a:r>
            <a:endParaRPr lang="es-MX" sz="1050" dirty="0"/>
          </a:p>
          <a:p>
            <a:endParaRPr lang="en-US" sz="1050" dirty="0"/>
          </a:p>
        </p:txBody>
      </p:sp>
      <p:sp>
        <p:nvSpPr>
          <p:cNvPr id="8" name="Rectangle 6"/>
          <p:cNvSpPr/>
          <p:nvPr/>
        </p:nvSpPr>
        <p:spPr>
          <a:xfrm>
            <a:off x="419100" y="1369431"/>
            <a:ext cx="8382000" cy="8382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400" b="1" dirty="0">
                <a:solidFill>
                  <a:srgbClr val="FF0000"/>
                </a:solidFill>
                <a:effectLst>
                  <a:outerShdw blurRad="38100" dist="38100" dir="2700000" algn="tl">
                    <a:srgbClr val="000000">
                      <a:alpha val="43137"/>
                    </a:srgbClr>
                  </a:outerShdw>
                </a:effectLst>
              </a:rPr>
              <a:t>Empowering emotional intelligence through learning diaries in intermediate students </a:t>
            </a:r>
            <a:endParaRPr lang="es-MX" sz="1400" b="1" dirty="0">
              <a:solidFill>
                <a:srgbClr val="FF0000"/>
              </a:solidFill>
              <a:effectLst>
                <a:outerShdw blurRad="38100" dist="38100" dir="2700000" algn="tl">
                  <a:srgbClr val="000000">
                    <a:alpha val="43137"/>
                  </a:srgbClr>
                </a:outerShdw>
              </a:effectLst>
            </a:endParaRPr>
          </a:p>
          <a:p>
            <a:pPr algn="ctr"/>
            <a:r>
              <a:rPr lang="en-US" sz="1400" b="1" dirty="0"/>
              <a:t>MA. DEL CARMEN CASTILLO SALAZAR and ANUAR GRANADOS TERRAZAS  </a:t>
            </a:r>
          </a:p>
        </p:txBody>
      </p:sp>
      <p:sp>
        <p:nvSpPr>
          <p:cNvPr id="9" name="Rectangle 9"/>
          <p:cNvSpPr/>
          <p:nvPr/>
        </p:nvSpPr>
        <p:spPr>
          <a:xfrm>
            <a:off x="5918578" y="2352757"/>
            <a:ext cx="3073021" cy="1877599"/>
          </a:xfrm>
          <a:prstGeom prst="rect">
            <a:avLst/>
          </a:prstGeom>
        </p:spPr>
        <p:style>
          <a:lnRef idx="0">
            <a:schemeClr val="accent1"/>
          </a:lnRef>
          <a:fillRef idx="3">
            <a:schemeClr val="accent1"/>
          </a:fillRef>
          <a:effectRef idx="3">
            <a:schemeClr val="accent1"/>
          </a:effectRef>
          <a:fontRef idx="minor">
            <a:schemeClr val="lt1"/>
          </a:fontRef>
        </p:style>
        <p:txBody>
          <a:bodyPr rtlCol="0" anchor="t"/>
          <a:lstStyle/>
          <a:p>
            <a:r>
              <a:rPr lang="en-US" sz="1600" b="1" dirty="0">
                <a:solidFill>
                  <a:srgbClr val="FF0000"/>
                </a:solidFill>
              </a:rPr>
              <a:t>Methodology:</a:t>
            </a:r>
          </a:p>
          <a:p>
            <a:endParaRPr lang="en-US" sz="14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Context: Intermediate English courses at CIEX, Chilpancingo, Guerrero, Mexico.</a:t>
            </a:r>
          </a:p>
          <a:p>
            <a:r>
              <a:rPr lang="en-US" sz="1200" dirty="0">
                <a:latin typeface="Arial" panose="020B0604020202020204" pitchFamily="34" charset="0"/>
                <a:cs typeface="Arial" panose="020B0604020202020204" pitchFamily="34" charset="0"/>
              </a:rPr>
              <a:t>Participants: 4 intermediate language students.</a:t>
            </a:r>
          </a:p>
          <a:p>
            <a:r>
              <a:rPr lang="en-US" sz="1200" dirty="0">
                <a:latin typeface="Arial" panose="020B0604020202020204" pitchFamily="34" charset="0"/>
                <a:cs typeface="Arial" panose="020B0604020202020204" pitchFamily="34" charset="0"/>
              </a:rPr>
              <a:t>Research approach: Quantitative.</a:t>
            </a:r>
          </a:p>
          <a:p>
            <a:r>
              <a:rPr lang="en-US" sz="1200" dirty="0">
                <a:latin typeface="Arial" panose="020B0604020202020204" pitchFamily="34" charset="0"/>
                <a:cs typeface="Arial" panose="020B0604020202020204" pitchFamily="34" charset="0"/>
              </a:rPr>
              <a:t>Research method: Action research. </a:t>
            </a:r>
          </a:p>
          <a:p>
            <a:endParaRPr lang="en-US" sz="1200" dirty="0">
              <a:latin typeface="Arial" panose="020B0604020202020204" pitchFamily="34" charset="0"/>
              <a:cs typeface="Arial" panose="020B0604020202020204" pitchFamily="34" charset="0"/>
            </a:endParaRPr>
          </a:p>
          <a:p>
            <a:endParaRPr lang="en-US" sz="1400" dirty="0"/>
          </a:p>
        </p:txBody>
      </p:sp>
      <p:sp>
        <p:nvSpPr>
          <p:cNvPr id="10" name="Rectangle 10"/>
          <p:cNvSpPr/>
          <p:nvPr/>
        </p:nvSpPr>
        <p:spPr>
          <a:xfrm>
            <a:off x="152400" y="2245281"/>
            <a:ext cx="2667000" cy="1985075"/>
          </a:xfrm>
          <a:prstGeom prst="rect">
            <a:avLst/>
          </a:prstGeom>
        </p:spPr>
        <p:style>
          <a:lnRef idx="0">
            <a:schemeClr val="accent1"/>
          </a:lnRef>
          <a:fillRef idx="3">
            <a:schemeClr val="accent1"/>
          </a:fillRef>
          <a:effectRef idx="3">
            <a:schemeClr val="accent1"/>
          </a:effectRef>
          <a:fontRef idx="minor">
            <a:schemeClr val="lt1"/>
          </a:fontRef>
        </p:style>
        <p:txBody>
          <a:bodyPr rtlCol="0" anchor="t"/>
          <a:lstStyle/>
          <a:p>
            <a:r>
              <a:rPr lang="en-US" sz="1600" b="1" dirty="0">
                <a:solidFill>
                  <a:srgbClr val="FF0000"/>
                </a:solidFill>
              </a:rPr>
              <a:t>Literature review: </a:t>
            </a:r>
          </a:p>
          <a:p>
            <a:pPr algn="just"/>
            <a:r>
              <a:rPr lang="en-US" sz="1100" dirty="0"/>
              <a:t>Goleman states that emotional intelligence has 5 dimensions: </a:t>
            </a:r>
          </a:p>
          <a:p>
            <a:pPr lvl="1" algn="just"/>
            <a:r>
              <a:rPr lang="en-US" sz="1100" dirty="0"/>
              <a:t>1) self awareness, 2) self regulation, 3) motivation, 4) </a:t>
            </a:r>
            <a:r>
              <a:rPr lang="en-US" sz="1100" dirty="0" err="1"/>
              <a:t>emphaty</a:t>
            </a:r>
            <a:r>
              <a:rPr lang="en-US" sz="1100" dirty="0"/>
              <a:t>, and 5) social skills. He affirms that if individuals have developed all these elements, they will be able to become competent leaders and their social relations will improve.</a:t>
            </a:r>
            <a:endParaRPr lang="en-US" sz="1100" dirty="0">
              <a:latin typeface="Arial" panose="020B0604020202020204" pitchFamily="34" charset="0"/>
              <a:cs typeface="Arial" panose="020B0604020202020204" pitchFamily="34" charset="0"/>
            </a:endParaRPr>
          </a:p>
        </p:txBody>
      </p:sp>
      <p:sp>
        <p:nvSpPr>
          <p:cNvPr id="11" name="Rectangle 11"/>
          <p:cNvSpPr/>
          <p:nvPr/>
        </p:nvSpPr>
        <p:spPr>
          <a:xfrm>
            <a:off x="152400" y="4325107"/>
            <a:ext cx="4703763" cy="2377269"/>
          </a:xfrm>
          <a:prstGeom prst="rect">
            <a:avLst/>
          </a:prstGeom>
        </p:spPr>
        <p:style>
          <a:lnRef idx="0">
            <a:schemeClr val="accent1"/>
          </a:lnRef>
          <a:fillRef idx="3">
            <a:schemeClr val="accent1"/>
          </a:fillRef>
          <a:effectRef idx="3">
            <a:schemeClr val="accent1"/>
          </a:effectRef>
          <a:fontRef idx="minor">
            <a:schemeClr val="lt1"/>
          </a:fontRef>
        </p:style>
        <p:txBody>
          <a:bodyPr rtlCol="0" anchor="t"/>
          <a:lstStyle/>
          <a:p>
            <a:r>
              <a:rPr lang="en-US" sz="1200" b="1" dirty="0">
                <a:solidFill>
                  <a:srgbClr val="FF0000"/>
                </a:solidFill>
              </a:rPr>
              <a:t>Research instruments :</a:t>
            </a:r>
            <a:endParaRPr lang="en-US" sz="1200" b="1" dirty="0"/>
          </a:p>
          <a:p>
            <a:r>
              <a:rPr lang="en-US" sz="1100" b="1" dirty="0"/>
              <a:t>QUESTIONNAIRE FOR STS DEVELOPING EMOTIONAL INTELLIGENCE THORUGH LEARNING DIARIES</a:t>
            </a:r>
            <a:endParaRPr lang="es-MX" sz="1100" dirty="0"/>
          </a:p>
          <a:p>
            <a:r>
              <a:rPr lang="es-MX" sz="1100" dirty="0" err="1"/>
              <a:t>Containing</a:t>
            </a:r>
            <a:r>
              <a:rPr lang="es-MX" sz="1100" dirty="0"/>
              <a:t> 5 </a:t>
            </a:r>
            <a:r>
              <a:rPr lang="es-MX" sz="1100" dirty="0" err="1"/>
              <a:t>questions</a:t>
            </a:r>
            <a:r>
              <a:rPr lang="es-MX" sz="1100" dirty="0"/>
              <a:t>: </a:t>
            </a:r>
          </a:p>
          <a:p>
            <a:r>
              <a:rPr lang="en-US" sz="1100" b="1" dirty="0"/>
              <a:t>1.- How many learning diaries did you keep?</a:t>
            </a:r>
            <a:endParaRPr lang="es-MX" sz="1100" dirty="0"/>
          </a:p>
          <a:p>
            <a:r>
              <a:rPr lang="en-US" sz="1100" b="1" dirty="0"/>
              <a:t>2.- Did the fact to express your emotions help you to develop emotional intelligence? How?</a:t>
            </a:r>
            <a:endParaRPr lang="es-MX" sz="1100" dirty="0"/>
          </a:p>
          <a:p>
            <a:r>
              <a:rPr lang="en-US" sz="1100" b="1" dirty="0"/>
              <a:t>3.- Which of these dimensions did the learning diaries help you to develop: 1) self awareness, 2) self regulation, 3) motivation, 4) empathy, and 5) social skills? Mark at least 3 </a:t>
            </a:r>
            <a:endParaRPr lang="es-MX" sz="1100" dirty="0"/>
          </a:p>
          <a:p>
            <a:r>
              <a:rPr lang="en-US" sz="1100" b="1" dirty="0"/>
              <a:t>4.- How is emotional intelligence important to develop language skills?</a:t>
            </a:r>
            <a:endParaRPr lang="es-MX" sz="1100" dirty="0"/>
          </a:p>
          <a:p>
            <a:r>
              <a:rPr lang="en-US" sz="1100" b="1" dirty="0"/>
              <a:t>5.- Would you recommend to keep learning diaries to language students?</a:t>
            </a:r>
          </a:p>
          <a:p>
            <a:r>
              <a:rPr lang="en-US" sz="1100" b="1" dirty="0"/>
              <a:t>A GUIDE FOR A FOCUS GROUP </a:t>
            </a:r>
            <a:endParaRPr lang="es-MX" sz="1100" dirty="0"/>
          </a:p>
        </p:txBody>
      </p:sp>
      <p:sp>
        <p:nvSpPr>
          <p:cNvPr id="12" name="Rectangle 12"/>
          <p:cNvSpPr/>
          <p:nvPr/>
        </p:nvSpPr>
        <p:spPr>
          <a:xfrm>
            <a:off x="4952999" y="4325108"/>
            <a:ext cx="4038600" cy="2377269"/>
          </a:xfrm>
          <a:prstGeom prst="rect">
            <a:avLst/>
          </a:prstGeom>
        </p:spPr>
        <p:style>
          <a:lnRef idx="0">
            <a:schemeClr val="accent1"/>
          </a:lnRef>
          <a:fillRef idx="3">
            <a:schemeClr val="accent1"/>
          </a:fillRef>
          <a:effectRef idx="3">
            <a:schemeClr val="accent1"/>
          </a:effectRef>
          <a:fontRef idx="minor">
            <a:schemeClr val="lt1"/>
          </a:fontRef>
        </p:style>
        <p:txBody>
          <a:bodyPr rtlCol="0" anchor="t"/>
          <a:lstStyle/>
          <a:p>
            <a:r>
              <a:rPr lang="en-US" sz="1100" b="1" dirty="0">
                <a:solidFill>
                  <a:srgbClr val="FF0000"/>
                </a:solidFill>
                <a:latin typeface="Arial" panose="020B0604020202020204" pitchFamily="34" charset="0"/>
                <a:cs typeface="Arial" panose="020B0604020202020204" pitchFamily="34" charset="0"/>
              </a:rPr>
              <a:t>Findings:</a:t>
            </a:r>
          </a:p>
          <a:p>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The students expressed in the focus group, that they can feel emotionally better by expressing and knowing their emotions.  Also, according to the participants the learning dairy helped them to be aware about their emotions in and outside the classroom. Also, it has been observed that participants improved the writing skill when they were asked to express their emotions through the diaries and some essays about their emotions in the class. Finally, the students expressed that the emotional traffic light was very useful to control emotions. </a:t>
            </a:r>
          </a:p>
        </p:txBody>
      </p:sp>
      <p:pic>
        <p:nvPicPr>
          <p:cNvPr id="1028" name="Picture 4" descr="Resultado de imagen para ciex"/>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6125" y="-37313"/>
            <a:ext cx="2974975" cy="16375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esultado de imagen para texl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9100" y="163594"/>
            <a:ext cx="1332126" cy="1168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958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4021</TotalTime>
  <Words>383</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Yeng Yang</dc:creator>
  <cp:lastModifiedBy>Mariah Jessen</cp:lastModifiedBy>
  <cp:revision>69</cp:revision>
  <dcterms:created xsi:type="dcterms:W3CDTF">2006-08-16T00:00:00Z</dcterms:created>
  <dcterms:modified xsi:type="dcterms:W3CDTF">2017-03-07T17:46:29Z</dcterms:modified>
</cp:coreProperties>
</file>